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Inter SemiBold"/>
      <p:regular r:id="rId27"/>
      <p:bold r:id="rId28"/>
    </p:embeddedFont>
    <p:embeddedFont>
      <p:font typeface="Inter"/>
      <p:regular r:id="rId29"/>
      <p:bold r:id="rId30"/>
    </p:embeddedFont>
    <p:embeddedFont>
      <p:font typeface="Inter ExtraBold"/>
      <p:bold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9AA0A6"/>
          </p15:clr>
        </p15:guide>
        <p15:guide id="4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21A7E1-F23C-4002-9484-CC9C20632798}">
  <a:tblStyle styleId="{2121A7E1-F23C-4002-9484-CC9C206327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40"/>
        <p:guide pos="54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nterSemiBold-bold.fntdata"/><Relationship Id="rId27" Type="http://schemas.openxmlformats.org/officeDocument/2006/relationships/font" Target="fonts/Inter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ExtraBold-bold.fntdata"/><Relationship Id="rId30" Type="http://schemas.openxmlformats.org/officeDocument/2006/relationships/font" Target="fonts/Inter-bold.fntdata"/><Relationship Id="rId11" Type="http://schemas.openxmlformats.org/officeDocument/2006/relationships/slide" Target="slides/slide5.xml"/><Relationship Id="rId33" Type="http://schemas.openxmlformats.org/officeDocument/2006/relationships/font" Target="fonts/RobotoMono-bold.fntdata"/><Relationship Id="rId10" Type="http://schemas.openxmlformats.org/officeDocument/2006/relationships/slide" Target="slides/slide4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5f77591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35f77591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5e743ae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5e743ae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fda96fe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2fda96fe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e6dbdcb6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fe6dbdcb6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fe6dbdcb6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fe6dbdcb6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fe6dbdcb6_1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fe6dbdcb6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fe6dbdcb6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fe6dbdcb6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32cda66c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32cda66c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fe6dbdcb6_1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fe6dbdcb6_1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fe6dbdcb6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fe6dbdcb6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297eb7a9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4297eb7a9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32cda66c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32cda66c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32cda66c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32cda66c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5e7422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5e7422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5b780915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5b780915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32cda66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32cda66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32cda66c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32cda66c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5b780915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5b780915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32cda66c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32cda66c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5e743aea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5e743aea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5.png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viacep.com.br/" TargetMode="External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4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007325" y="1194550"/>
            <a:ext cx="37737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 flipH="1">
            <a:off x="1007325" y="713175"/>
            <a:ext cx="3895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JavaScript: </a:t>
            </a:r>
            <a:r>
              <a:rPr lang="pt-BR" sz="3800">
                <a:solidFill>
                  <a:srgbClr val="CCCCCC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Consumindo e tratando dados de uma API</a:t>
            </a:r>
            <a:endParaRPr b="1" sz="4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 flipH="1">
            <a:off x="1241250" y="1457950"/>
            <a:ext cx="66615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Vamos usar uma API chamada </a:t>
            </a:r>
            <a:r>
              <a:rPr lang="pt-BR" sz="1800" u="sng">
                <a:solidFill>
                  <a:srgbClr val="6BD1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ViaCEP</a:t>
            </a: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Ao entrar no site conseguimos mais informações de como usá-la, que é através de um link que contém o número do cep do cliente: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```</a:t>
            </a:r>
            <a:endParaRPr sz="1800">
              <a:solidFill>
                <a:srgbClr val="1545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viacep.com.br/ws/01001000/json/</a:t>
            </a:r>
            <a:endParaRPr sz="1800">
              <a:solidFill>
                <a:srgbClr val="1545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```</a:t>
            </a:r>
            <a:endParaRPr sz="1800">
              <a:solidFill>
                <a:srgbClr val="15458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5" name="Google Shape;165;p22"/>
          <p:cNvGrpSpPr/>
          <p:nvPr/>
        </p:nvGrpSpPr>
        <p:grpSpPr>
          <a:xfrm>
            <a:off x="3757809" y="528712"/>
            <a:ext cx="1628381" cy="517771"/>
            <a:chOff x="3650084" y="4430096"/>
            <a:chExt cx="1628381" cy="517771"/>
          </a:xfrm>
        </p:grpSpPr>
        <p:sp>
          <p:nvSpPr>
            <p:cNvPr id="166" name="Google Shape;166;p22"/>
            <p:cNvSpPr/>
            <p:nvPr/>
          </p:nvSpPr>
          <p:spPr>
            <a:xfrm>
              <a:off x="3650084" y="4430096"/>
              <a:ext cx="1628381" cy="517771"/>
            </a:xfrm>
            <a:prstGeom prst="rect">
              <a:avLst/>
            </a:prstGeom>
            <a:solidFill>
              <a:srgbClr val="12A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7" name="Google Shape;16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6735" y="4524020"/>
              <a:ext cx="1315080" cy="3299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/>
          <p:nvPr/>
        </p:nvSpPr>
        <p:spPr>
          <a:xfrm rot="5400000">
            <a:off x="2218000" y="831450"/>
            <a:ext cx="865500" cy="116100"/>
          </a:xfrm>
          <a:prstGeom prst="rect">
            <a:avLst/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 flipH="1">
            <a:off x="1101175" y="499850"/>
            <a:ext cx="1401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API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2899075" y="411975"/>
            <a:ext cx="4806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Interface de Programação de Aplicações</a:t>
            </a:r>
            <a:endParaRPr sz="28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 flipH="1">
            <a:off x="1241250" y="1813175"/>
            <a:ext cx="6661500" cy="27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Mecanismos que permitem que dois componentes de software se comuniquem usando um conjunto de definições e protocolos. 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700" y="2419343"/>
            <a:ext cx="1255875" cy="12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550" y="2461899"/>
            <a:ext cx="1139050" cy="11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 flipH="1">
            <a:off x="949438" y="2114744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Cliente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 flipH="1">
            <a:off x="6274875" y="2114744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Servidor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 flipH="1">
            <a:off x="4189050" y="3232025"/>
            <a:ext cx="107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API</a:t>
            </a:r>
            <a:endParaRPr b="1" sz="20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0" name="Google Shape;190;p24"/>
          <p:cNvCxnSpPr/>
          <p:nvPr/>
        </p:nvCxnSpPr>
        <p:spPr>
          <a:xfrm>
            <a:off x="2975350" y="2648463"/>
            <a:ext cx="1276800" cy="900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Google Shape;19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6462" y="2190743"/>
            <a:ext cx="1255875" cy="127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4"/>
          <p:cNvCxnSpPr/>
          <p:nvPr/>
        </p:nvCxnSpPr>
        <p:spPr>
          <a:xfrm>
            <a:off x="5179125" y="2648463"/>
            <a:ext cx="1276800" cy="900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/>
          <p:nvPr/>
        </p:nvCxnSpPr>
        <p:spPr>
          <a:xfrm rot="10800000">
            <a:off x="2922100" y="3105500"/>
            <a:ext cx="11733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5352350" y="3105500"/>
            <a:ext cx="10965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4"/>
          <p:cNvSpPr txBox="1"/>
          <p:nvPr/>
        </p:nvSpPr>
        <p:spPr>
          <a:xfrm flipH="1">
            <a:off x="5102272" y="2276653"/>
            <a:ext cx="1503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Solicitação</a:t>
            </a:r>
            <a:endParaRPr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 flipH="1">
            <a:off x="2984949" y="2770725"/>
            <a:ext cx="1096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Resposta</a:t>
            </a:r>
            <a:endParaRPr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/>
          <p:nvPr/>
        </p:nvSpPr>
        <p:spPr>
          <a:xfrm rot="5400000">
            <a:off x="2218000" y="831450"/>
            <a:ext cx="865500" cy="116100"/>
          </a:xfrm>
          <a:prstGeom prst="rect">
            <a:avLst/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 flipH="1">
            <a:off x="1101175" y="499850"/>
            <a:ext cx="1401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API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2899075" y="411975"/>
            <a:ext cx="4806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Interface de Programação de Aplicações</a:t>
            </a:r>
            <a:endParaRPr sz="28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/>
        </p:nvSpPr>
        <p:spPr>
          <a:xfrm flipH="1">
            <a:off x="949438" y="1830819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Cliente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 flipH="1">
            <a:off x="5876513" y="1830819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Servidor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9" name="Google Shape;209;p25"/>
          <p:cNvCxnSpPr/>
          <p:nvPr/>
        </p:nvCxnSpPr>
        <p:spPr>
          <a:xfrm>
            <a:off x="2722100" y="2422025"/>
            <a:ext cx="30219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5"/>
          <p:cNvCxnSpPr/>
          <p:nvPr/>
        </p:nvCxnSpPr>
        <p:spPr>
          <a:xfrm rot="10800000">
            <a:off x="2617200" y="3410300"/>
            <a:ext cx="31614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5"/>
          <p:cNvSpPr txBox="1"/>
          <p:nvPr/>
        </p:nvSpPr>
        <p:spPr>
          <a:xfrm flipH="1">
            <a:off x="3515697" y="2041203"/>
            <a:ext cx="1503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Solicitação</a:t>
            </a:r>
            <a:endParaRPr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 flipH="1">
            <a:off x="3649650" y="3456525"/>
            <a:ext cx="1096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Resposta</a:t>
            </a:r>
            <a:endParaRPr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 b="0" l="1503" r="1503" t="0"/>
          <a:stretch/>
        </p:blipFill>
        <p:spPr>
          <a:xfrm>
            <a:off x="1255475" y="2258575"/>
            <a:ext cx="1337225" cy="170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525" y="2258676"/>
            <a:ext cx="2139575" cy="15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 rot="5400000">
            <a:off x="2218000" y="831450"/>
            <a:ext cx="865500" cy="116100"/>
          </a:xfrm>
          <a:prstGeom prst="rect">
            <a:avLst/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 flipH="1">
            <a:off x="1101175" y="499850"/>
            <a:ext cx="1401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API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 flipH="1">
            <a:off x="3776275" y="2691175"/>
            <a:ext cx="1709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Pagar boleto</a:t>
            </a:r>
            <a:endParaRPr b="1"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1025" y="2483510"/>
            <a:ext cx="851250" cy="865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2899075" y="411975"/>
            <a:ext cx="4806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Interface de Programação de Aplicações</a:t>
            </a:r>
            <a:endParaRPr sz="28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 flipH="1">
            <a:off x="949438" y="1830819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Cliente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 flipH="1">
            <a:off x="5876513" y="1830819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Servidor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 flipH="1">
            <a:off x="3655650" y="3154300"/>
            <a:ext cx="10707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API</a:t>
            </a:r>
            <a:endParaRPr b="1" sz="20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375" y="2316123"/>
            <a:ext cx="851250" cy="865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6"/>
          <p:cNvCxnSpPr/>
          <p:nvPr/>
        </p:nvCxnSpPr>
        <p:spPr>
          <a:xfrm>
            <a:off x="2722100" y="2422025"/>
            <a:ext cx="30219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6"/>
          <p:cNvCxnSpPr/>
          <p:nvPr/>
        </p:nvCxnSpPr>
        <p:spPr>
          <a:xfrm rot="10800000">
            <a:off x="2617200" y="3410300"/>
            <a:ext cx="31614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6"/>
          <p:cNvSpPr txBox="1"/>
          <p:nvPr/>
        </p:nvSpPr>
        <p:spPr>
          <a:xfrm flipH="1">
            <a:off x="3515697" y="2041203"/>
            <a:ext cx="1503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Solicitação</a:t>
            </a:r>
            <a:endParaRPr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 flipH="1">
            <a:off x="3649650" y="3456525"/>
            <a:ext cx="1096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Resposta</a:t>
            </a:r>
            <a:endParaRPr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5">
            <a:alphaModFix/>
          </a:blip>
          <a:srcRect b="0" l="1503" r="1503" t="0"/>
          <a:stretch/>
        </p:blipFill>
        <p:spPr>
          <a:xfrm>
            <a:off x="1255475" y="2258575"/>
            <a:ext cx="1337225" cy="170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6525" y="2258676"/>
            <a:ext cx="2139575" cy="15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 rot="5400000">
            <a:off x="2218000" y="831450"/>
            <a:ext cx="865500" cy="116100"/>
          </a:xfrm>
          <a:prstGeom prst="rect">
            <a:avLst/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 flipH="1">
            <a:off x="1101175" y="499850"/>
            <a:ext cx="1401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API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2899075" y="411975"/>
            <a:ext cx="4806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Interface de Programação de Aplicações</a:t>
            </a:r>
            <a:endParaRPr sz="28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 flipH="1">
            <a:off x="949438" y="1830819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Cliente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 flipH="1">
            <a:off x="5876513" y="1830819"/>
            <a:ext cx="203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Servidor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 flipH="1">
            <a:off x="3655650" y="3154300"/>
            <a:ext cx="10707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API</a:t>
            </a:r>
            <a:endParaRPr b="1" sz="20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375" y="2316123"/>
            <a:ext cx="851250" cy="865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7"/>
          <p:cNvCxnSpPr/>
          <p:nvPr/>
        </p:nvCxnSpPr>
        <p:spPr>
          <a:xfrm>
            <a:off x="2722100" y="2422025"/>
            <a:ext cx="30219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7"/>
          <p:cNvCxnSpPr/>
          <p:nvPr/>
        </p:nvCxnSpPr>
        <p:spPr>
          <a:xfrm rot="10800000">
            <a:off x="2617200" y="3410300"/>
            <a:ext cx="31614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7"/>
          <p:cNvSpPr txBox="1"/>
          <p:nvPr/>
        </p:nvSpPr>
        <p:spPr>
          <a:xfrm flipH="1">
            <a:off x="2979850" y="2041200"/>
            <a:ext cx="2474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Requisição de CEP</a:t>
            </a:r>
            <a:endParaRPr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 flipH="1">
            <a:off x="2979825" y="3456525"/>
            <a:ext cx="2517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Resposta com dados</a:t>
            </a:r>
            <a:endParaRPr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5">
            <a:alphaModFix/>
          </a:blip>
          <a:srcRect b="0" l="1503" r="1503" t="0"/>
          <a:stretch/>
        </p:blipFill>
        <p:spPr>
          <a:xfrm>
            <a:off x="1255475" y="2258575"/>
            <a:ext cx="1337225" cy="170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2899075" y="411975"/>
            <a:ext cx="4806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Interface de Programação de Aplicações</a:t>
            </a:r>
            <a:endParaRPr sz="28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8" name="Google Shape;258;p27"/>
          <p:cNvSpPr/>
          <p:nvPr/>
        </p:nvSpPr>
        <p:spPr>
          <a:xfrm rot="5400000">
            <a:off x="2218000" y="831450"/>
            <a:ext cx="865500" cy="116100"/>
          </a:xfrm>
          <a:prstGeom prst="rect">
            <a:avLst/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 txBox="1"/>
          <p:nvPr/>
        </p:nvSpPr>
        <p:spPr>
          <a:xfrm flipH="1">
            <a:off x="1101175" y="499850"/>
            <a:ext cx="1401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API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60" name="Google Shape;260;p27"/>
          <p:cNvGrpSpPr/>
          <p:nvPr/>
        </p:nvGrpSpPr>
        <p:grpSpPr>
          <a:xfrm>
            <a:off x="6077534" y="2258584"/>
            <a:ext cx="1628381" cy="1502808"/>
            <a:chOff x="6438625" y="1887474"/>
            <a:chExt cx="2030400" cy="1873826"/>
          </a:xfrm>
        </p:grpSpPr>
        <p:sp>
          <p:nvSpPr>
            <p:cNvPr id="261" name="Google Shape;261;p27"/>
            <p:cNvSpPr/>
            <p:nvPr/>
          </p:nvSpPr>
          <p:spPr>
            <a:xfrm>
              <a:off x="6438625" y="3115700"/>
              <a:ext cx="2030400" cy="645600"/>
            </a:xfrm>
            <a:prstGeom prst="rect">
              <a:avLst/>
            </a:prstGeom>
            <a:solidFill>
              <a:srgbClr val="12A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2" name="Google Shape;262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3950" y="3232812"/>
              <a:ext cx="1639750" cy="411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55175" y="1887474"/>
              <a:ext cx="1139050" cy="1157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 flipH="1">
            <a:off x="1007325" y="1833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2.3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1007325" y="1407675"/>
            <a:ext cx="33369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/>
        </p:nvSpPr>
        <p:spPr>
          <a:xfrm flipH="1">
            <a:off x="1007325" y="1022950"/>
            <a:ext cx="32703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Promises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40175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9"/>
          <p:cNvCxnSpPr/>
          <p:nvPr/>
        </p:nvCxnSpPr>
        <p:spPr>
          <a:xfrm flipH="1" rot="10800000">
            <a:off x="2846725" y="2153813"/>
            <a:ext cx="2781300" cy="79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9"/>
          <p:cNvCxnSpPr/>
          <p:nvPr/>
        </p:nvCxnSpPr>
        <p:spPr>
          <a:xfrm>
            <a:off x="2846725" y="3104213"/>
            <a:ext cx="2773200" cy="87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9"/>
          <p:cNvSpPr txBox="1"/>
          <p:nvPr/>
        </p:nvSpPr>
        <p:spPr>
          <a:xfrm flipH="1">
            <a:off x="1261475" y="2900875"/>
            <a:ext cx="163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endParaRPr b="1" sz="2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600" y="1159500"/>
            <a:ext cx="785713" cy="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 rotWithShape="1">
          <a:blip r:embed="rId5">
            <a:alphaModFix/>
          </a:blip>
          <a:srcRect b="0" l="4702" r="4693" t="0"/>
          <a:stretch/>
        </p:blipFill>
        <p:spPr>
          <a:xfrm>
            <a:off x="6342675" y="3028025"/>
            <a:ext cx="725575" cy="73692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 flipH="1">
            <a:off x="5732075" y="1989750"/>
            <a:ext cx="2142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Resolvida</a:t>
            </a:r>
            <a:endParaRPr b="1" sz="2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 flipH="1">
            <a:off x="5732075" y="3842975"/>
            <a:ext cx="2142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Rejeitada</a:t>
            </a:r>
            <a:endParaRPr b="1" sz="2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 flipH="1">
            <a:off x="1121550" y="274100"/>
            <a:ext cx="6900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Promise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 flipH="1">
            <a:off x="1261475" y="3216625"/>
            <a:ext cx="25869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Definem uma ação que vai ser executada no futuro e ela pode ser resolvida (com sucesso) ou rejeitada (com erro).</a:t>
            </a:r>
            <a:endParaRPr sz="1200">
              <a:solidFill>
                <a:srgbClr val="15458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495" r="485" t="0"/>
          <a:stretch/>
        </p:blipFill>
        <p:spPr>
          <a:xfrm>
            <a:off x="1217075" y="1721449"/>
            <a:ext cx="1553450" cy="1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b="0" l="2326" r="2317" t="0"/>
          <a:stretch/>
        </p:blipFill>
        <p:spPr>
          <a:xfrm>
            <a:off x="5618075" y="1110950"/>
            <a:ext cx="1459548" cy="17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1475" y="2907725"/>
            <a:ext cx="1925650" cy="191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0"/>
          <p:cNvCxnSpPr/>
          <p:nvPr/>
        </p:nvCxnSpPr>
        <p:spPr>
          <a:xfrm flipH="1" rot="10800000">
            <a:off x="2846725" y="2153813"/>
            <a:ext cx="2781300" cy="79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2846725" y="3104213"/>
            <a:ext cx="2773200" cy="87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0"/>
          <p:cNvSpPr txBox="1"/>
          <p:nvPr/>
        </p:nvSpPr>
        <p:spPr>
          <a:xfrm flipH="1">
            <a:off x="1121550" y="274100"/>
            <a:ext cx="6900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Promise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 flipH="1">
            <a:off x="1315100" y="3332825"/>
            <a:ext cx="26961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Imagine que você recebeu a notificação de que sua encomenda saiu para entrega. 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 notificação foi uma promessa feita pela transportadora.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/>
          <p:nvPr/>
        </p:nvSpPr>
        <p:spPr>
          <a:xfrm>
            <a:off x="1681650" y="1385300"/>
            <a:ext cx="5780700" cy="3189600"/>
          </a:xfrm>
          <a:prstGeom prst="roundRect">
            <a:avLst>
              <a:gd fmla="val 2500" name="adj"/>
            </a:avLst>
          </a:prstGeom>
          <a:solidFill>
            <a:srgbClr val="041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2222250" y="1702550"/>
            <a:ext cx="4699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```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const entrega = new Promise(function (resolve, reject) {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if (recebeu == true) {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resolve(‘Ana recebeu a encomenda!’)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} else {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reject(‘Não foi possível receber a encomenda!’)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```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 flipH="1">
            <a:off x="1121550" y="274100"/>
            <a:ext cx="6900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Anatomia da Promise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2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007325" y="2170200"/>
            <a:ext cx="57717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 flipH="1">
            <a:off x="1007375" y="1687375"/>
            <a:ext cx="59271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Assincronicidade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744663" y="2241250"/>
            <a:ext cx="1623300" cy="95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 flipH="1">
            <a:off x="744675" y="2414800"/>
            <a:ext cx="1623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(Pending)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21" name="Google Shape;321;p32"/>
          <p:cNvGrpSpPr/>
          <p:nvPr/>
        </p:nvGrpSpPr>
        <p:grpSpPr>
          <a:xfrm>
            <a:off x="3835200" y="1472688"/>
            <a:ext cx="1473600" cy="661200"/>
            <a:chOff x="3359561" y="2495813"/>
            <a:chExt cx="1473600" cy="661200"/>
          </a:xfrm>
        </p:grpSpPr>
        <p:sp>
          <p:nvSpPr>
            <p:cNvPr id="322" name="Google Shape;322;p32"/>
            <p:cNvSpPr/>
            <p:nvPr/>
          </p:nvSpPr>
          <p:spPr>
            <a:xfrm>
              <a:off x="3359561" y="2495813"/>
              <a:ext cx="1473600" cy="661200"/>
            </a:xfrm>
            <a:prstGeom prst="roundRect">
              <a:avLst>
                <a:gd fmla="val 16667" name="adj"/>
              </a:avLst>
            </a:prstGeom>
            <a:solidFill>
              <a:srgbClr val="84EEC1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 txBox="1"/>
            <p:nvPr/>
          </p:nvSpPr>
          <p:spPr>
            <a:xfrm flipH="1">
              <a:off x="3359561" y="2578313"/>
              <a:ext cx="1473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Fulfilled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24" name="Google Shape;324;p32"/>
          <p:cNvGrpSpPr/>
          <p:nvPr/>
        </p:nvGrpSpPr>
        <p:grpSpPr>
          <a:xfrm>
            <a:off x="3835200" y="3299913"/>
            <a:ext cx="1473600" cy="661200"/>
            <a:chOff x="4368700" y="3146013"/>
            <a:chExt cx="1473600" cy="661200"/>
          </a:xfrm>
        </p:grpSpPr>
        <p:sp>
          <p:nvSpPr>
            <p:cNvPr id="325" name="Google Shape;325;p32"/>
            <p:cNvSpPr/>
            <p:nvPr/>
          </p:nvSpPr>
          <p:spPr>
            <a:xfrm>
              <a:off x="4368700" y="3146013"/>
              <a:ext cx="1473600" cy="6612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 txBox="1"/>
            <p:nvPr/>
          </p:nvSpPr>
          <p:spPr>
            <a:xfrm flipH="1">
              <a:off x="4368700" y="3228513"/>
              <a:ext cx="1473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Rejected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327" name="Google Shape;327;p3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2"/>
          <p:cNvCxnSpPr>
            <a:stCxn id="320" idx="1"/>
            <a:endCxn id="326" idx="3"/>
          </p:cNvCxnSpPr>
          <p:nvPr/>
        </p:nvCxnSpPr>
        <p:spPr>
          <a:xfrm>
            <a:off x="2367975" y="2745400"/>
            <a:ext cx="1467300" cy="8850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2"/>
          <p:cNvCxnSpPr>
            <a:stCxn id="320" idx="1"/>
            <a:endCxn id="323" idx="3"/>
          </p:cNvCxnSpPr>
          <p:nvPr/>
        </p:nvCxnSpPr>
        <p:spPr>
          <a:xfrm flipH="1" rot="10800000">
            <a:off x="2367975" y="1803400"/>
            <a:ext cx="1467300" cy="9420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2"/>
          <p:cNvCxnSpPr>
            <a:stCxn id="331" idx="3"/>
            <a:endCxn id="323" idx="1"/>
          </p:cNvCxnSpPr>
          <p:nvPr/>
        </p:nvCxnSpPr>
        <p:spPr>
          <a:xfrm rot="10800000">
            <a:off x="5308775" y="1803400"/>
            <a:ext cx="1617300" cy="9420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2" name="Google Shape;332;p32"/>
          <p:cNvCxnSpPr>
            <a:stCxn id="331" idx="3"/>
            <a:endCxn id="326" idx="1"/>
          </p:cNvCxnSpPr>
          <p:nvPr/>
        </p:nvCxnSpPr>
        <p:spPr>
          <a:xfrm flipH="1">
            <a:off x="5308775" y="2745400"/>
            <a:ext cx="1617300" cy="8850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33" name="Google Shape;333;p32"/>
          <p:cNvSpPr txBox="1"/>
          <p:nvPr/>
        </p:nvSpPr>
        <p:spPr>
          <a:xfrm rot="-1920135">
            <a:off x="2407511" y="1877007"/>
            <a:ext cx="1161047" cy="4309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Resolved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 rot="1967424">
            <a:off x="2392371" y="3147148"/>
            <a:ext cx="1160520" cy="430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Rejected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6926063" y="2241250"/>
            <a:ext cx="1623300" cy="95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 flipH="1">
            <a:off x="6926075" y="2414800"/>
            <a:ext cx="1623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(Pending)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 rot="-1759239">
            <a:off x="5619689" y="3170205"/>
            <a:ext cx="1160923" cy="431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 rot="1793068">
            <a:off x="5576705" y="1823180"/>
            <a:ext cx="1160857" cy="430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 flipH="1">
            <a:off x="3260925" y="195050"/>
            <a:ext cx="2622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Promise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2.1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007325" y="2170200"/>
            <a:ext cx="34329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 flipH="1">
            <a:off x="1007525" y="1687375"/>
            <a:ext cx="34329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Callbacks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9696" l="0" r="0" t="9696"/>
          <a:stretch/>
        </p:blipFill>
        <p:spPr>
          <a:xfrm flipH="1" rot="-365672">
            <a:off x="6121291" y="1665464"/>
            <a:ext cx="3123841" cy="24374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 flipH="1">
            <a:off x="5776584" y="4130063"/>
            <a:ext cx="2967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almoço()</a:t>
            </a:r>
            <a:endParaRPr b="1"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 flipH="1" rot="10800000">
            <a:off x="3797150" y="3319450"/>
            <a:ext cx="1548900" cy="78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400" y="1645850"/>
            <a:ext cx="3174150" cy="2476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6"/>
          <p:cNvGrpSpPr/>
          <p:nvPr/>
        </p:nvGrpSpPr>
        <p:grpSpPr>
          <a:xfrm>
            <a:off x="3922000" y="2601672"/>
            <a:ext cx="1187888" cy="628825"/>
            <a:chOff x="3693400" y="2144472"/>
            <a:chExt cx="1187888" cy="628825"/>
          </a:xfrm>
        </p:grpSpPr>
        <p:pic>
          <p:nvPicPr>
            <p:cNvPr id="97" name="Google Shape;9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2713" y="2144472"/>
              <a:ext cx="618575" cy="628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6"/>
            <p:cNvSpPr txBox="1"/>
            <p:nvPr/>
          </p:nvSpPr>
          <p:spPr>
            <a:xfrm flipH="1">
              <a:off x="3693400" y="2344435"/>
              <a:ext cx="675900" cy="2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3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5min</a:t>
              </a:r>
              <a:endParaRPr b="1" sz="13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99" name="Google Shape;99;p16"/>
          <p:cNvSpPr txBox="1"/>
          <p:nvPr/>
        </p:nvSpPr>
        <p:spPr>
          <a:xfrm flipH="1">
            <a:off x="268138" y="4130063"/>
            <a:ext cx="3280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almoço(esquentarLasanha)</a:t>
            </a:r>
            <a:endParaRPr b="1"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 flipH="1">
            <a:off x="2611950" y="3503850"/>
            <a:ext cx="3920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almoço(esquentarLasanha), 5000</a:t>
            </a:r>
            <a:endParaRPr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745800" y="242850"/>
            <a:ext cx="7652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Eu estava com fome e coloquei uma lasanha no microondas por 5 minutos. Após esse tempo, eu farei uma ação, que nesse caso vai ser a de comer. Esse processo de espera é algo que podemos visualizar no javascript com os callbacks, que podem ser interpretados como ações que você faz que irão resultar em outra ação.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1272850" y="3013600"/>
            <a:ext cx="1825200" cy="768600"/>
            <a:chOff x="1619739" y="1946800"/>
            <a:chExt cx="1825200" cy="768600"/>
          </a:xfrm>
        </p:grpSpPr>
        <p:sp>
          <p:nvSpPr>
            <p:cNvPr id="107" name="Google Shape;107;p17"/>
            <p:cNvSpPr/>
            <p:nvPr/>
          </p:nvSpPr>
          <p:spPr>
            <a:xfrm>
              <a:off x="1619739" y="1946800"/>
              <a:ext cx="1825200" cy="768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 txBox="1"/>
            <p:nvPr/>
          </p:nvSpPr>
          <p:spPr>
            <a:xfrm flipH="1">
              <a:off x="1724900" y="2150050"/>
              <a:ext cx="1614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(Callback</a:t>
              </a:r>
              <a:r>
                <a:rPr b="1" lang="pt-BR" sz="17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b="1" sz="17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09" name="Google Shape;109;p1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7"/>
          <p:cNvGrpSpPr/>
          <p:nvPr/>
        </p:nvGrpSpPr>
        <p:grpSpPr>
          <a:xfrm>
            <a:off x="6583775" y="2963738"/>
            <a:ext cx="1926000" cy="873312"/>
            <a:chOff x="5607975" y="1941363"/>
            <a:chExt cx="1926000" cy="873312"/>
          </a:xfrm>
        </p:grpSpPr>
        <p:sp>
          <p:nvSpPr>
            <p:cNvPr id="111" name="Google Shape;111;p17"/>
            <p:cNvSpPr/>
            <p:nvPr/>
          </p:nvSpPr>
          <p:spPr>
            <a:xfrm>
              <a:off x="5607975" y="1941363"/>
              <a:ext cx="1926000" cy="768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 txBox="1"/>
            <p:nvPr/>
          </p:nvSpPr>
          <p:spPr>
            <a:xfrm flipH="1">
              <a:off x="5607975" y="1941375"/>
              <a:ext cx="1926000" cy="8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(Higher-order function)</a:t>
              </a:r>
              <a:endParaRPr b="1" sz="17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13" name="Google Shape;113;p17"/>
          <p:cNvSpPr txBox="1"/>
          <p:nvPr/>
        </p:nvSpPr>
        <p:spPr>
          <a:xfrm flipH="1">
            <a:off x="6583775" y="3837150"/>
            <a:ext cx="1926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almoço</a:t>
            </a: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()</a:t>
            </a:r>
            <a:endParaRPr sz="1800">
              <a:solidFill>
                <a:srgbClr val="15458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 flipH="1">
            <a:off x="568450" y="3881575"/>
            <a:ext cx="3234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almoço</a:t>
            </a: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b="1"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esquentarLasanha</a:t>
            </a: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800">
              <a:solidFill>
                <a:srgbClr val="15458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 flipH="1">
            <a:off x="2904625" y="2232363"/>
            <a:ext cx="3920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54580"/>
                </a:solidFill>
                <a:latin typeface="Inter"/>
                <a:ea typeface="Inter"/>
                <a:cs typeface="Inter"/>
                <a:sym typeface="Inter"/>
              </a:rPr>
              <a:t>almoço(esquentarLasanha, 5000)</a:t>
            </a:r>
            <a:endParaRPr sz="1800">
              <a:solidFill>
                <a:srgbClr val="15458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3263725" y="3394000"/>
            <a:ext cx="3167400" cy="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7"/>
          <p:cNvSpPr txBox="1"/>
          <p:nvPr/>
        </p:nvSpPr>
        <p:spPr>
          <a:xfrm>
            <a:off x="745800" y="242850"/>
            <a:ext cx="7652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O callback é uma função que é passada como argumento para uma outra função (higher-order function) e, geralmente, só é executada quando alguma operação é concluída ou quando um evento específico ocorre. O cenário de uso mais comum é, certamente, quando as requisições são finalizadas.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 flipH="1">
            <a:off x="1007325" y="1833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2.2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007325" y="1407675"/>
            <a:ext cx="33369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 flipH="1">
            <a:off x="1007325" y="1022950"/>
            <a:ext cx="32703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Fetch API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40175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4479350" y="847350"/>
            <a:ext cx="3842900" cy="3902950"/>
            <a:chOff x="2650550" y="847350"/>
            <a:chExt cx="3842900" cy="3902950"/>
          </a:xfrm>
        </p:grpSpPr>
        <p:pic>
          <p:nvPicPr>
            <p:cNvPr id="135" name="Google Shape;135;p19"/>
            <p:cNvPicPr preferRelativeResize="0"/>
            <p:nvPr/>
          </p:nvPicPr>
          <p:blipFill rotWithShape="1">
            <a:blip r:embed="rId3">
              <a:alphaModFix/>
            </a:blip>
            <a:srcRect b="0" l="3392" r="3402" t="0"/>
            <a:stretch/>
          </p:blipFill>
          <p:spPr>
            <a:xfrm>
              <a:off x="2650550" y="847350"/>
              <a:ext cx="3842900" cy="390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0113" y="2037399"/>
              <a:ext cx="963160" cy="979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1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 flipH="1">
            <a:off x="1082650" y="1698450"/>
            <a:ext cx="35946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Ao iniciarmos o trabalho, nos deparamos com um problema entre os dados de endereço dos usuários da AluraBooks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" name="Google Shape;145;p20"/>
          <p:cNvGraphicFramePr/>
          <p:nvPr/>
        </p:nvGraphicFramePr>
        <p:xfrm>
          <a:off x="1871838" y="131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{2121A7E1-F23C-4002-9484-CC9C20632798}</a:tableStyleId>
              </a:tblPr>
              <a:tblGrid>
                <a:gridCol w="1229550"/>
                <a:gridCol w="4170775"/>
              </a:tblGrid>
              <a:tr h="76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rgbClr val="15458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Cliente 1</a:t>
                      </a:r>
                      <a:endParaRPr b="1" sz="1500">
                        <a:solidFill>
                          <a:srgbClr val="15458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Rua Getúlio Vargas, número 1520</a:t>
                      </a:r>
                      <a:endParaRPr sz="1600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500">
                          <a:solidFill>
                            <a:srgbClr val="15458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Cliente 2</a:t>
                      </a:r>
                      <a:endParaRPr b="1" sz="1500">
                        <a:solidFill>
                          <a:srgbClr val="15458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R. G. Vargas, 1520</a:t>
                      </a:r>
                      <a:endParaRPr sz="1600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500">
                          <a:solidFill>
                            <a:srgbClr val="15458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Cliente 3</a:t>
                      </a:r>
                      <a:endParaRPr b="1" sz="1500">
                        <a:solidFill>
                          <a:srgbClr val="15458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R. Getúlio Vargas, 1520</a:t>
                      </a:r>
                      <a:endParaRPr sz="1600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15458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500">
                          <a:solidFill>
                            <a:srgbClr val="15458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Cliente 4</a:t>
                      </a:r>
                      <a:endParaRPr b="1" sz="1500">
                        <a:solidFill>
                          <a:srgbClr val="15458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15458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G. Vargas - n 1520</a:t>
                      </a:r>
                      <a:endParaRPr sz="1600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D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6" name="Google Shape;146;p20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 flipH="1">
            <a:off x="1006650" y="553475"/>
            <a:ext cx="6978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Os endereços estavam despadronizados: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1"/>
          <p:cNvGrpSpPr/>
          <p:nvPr/>
        </p:nvGrpSpPr>
        <p:grpSpPr>
          <a:xfrm>
            <a:off x="4479350" y="847350"/>
            <a:ext cx="3842900" cy="3902950"/>
            <a:chOff x="2650550" y="847350"/>
            <a:chExt cx="3842900" cy="3902950"/>
          </a:xfrm>
        </p:grpSpPr>
        <p:pic>
          <p:nvPicPr>
            <p:cNvPr id="153" name="Google Shape;153;p21"/>
            <p:cNvPicPr preferRelativeResize="0"/>
            <p:nvPr/>
          </p:nvPicPr>
          <p:blipFill rotWithShape="1">
            <a:blip r:embed="rId3">
              <a:alphaModFix/>
            </a:blip>
            <a:srcRect b="0" l="3392" r="3402" t="0"/>
            <a:stretch/>
          </p:blipFill>
          <p:spPr>
            <a:xfrm>
              <a:off x="2650550" y="847350"/>
              <a:ext cx="3842900" cy="390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0113" y="2037399"/>
              <a:ext cx="963160" cy="979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 flipH="1">
            <a:off x="1235000" y="1698450"/>
            <a:ext cx="3128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Como vamos resolver essa situação?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